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9" r:id="rId4"/>
    <p:sldId id="264" r:id="rId5"/>
    <p:sldId id="263" r:id="rId6"/>
    <p:sldId id="260" r:id="rId7"/>
    <p:sldId id="265" r:id="rId8"/>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56" y="60"/>
      </p:cViewPr>
      <p:guideLst>
        <p:guide orient="horz" pos="1800"/>
        <p:guide pos="2880"/>
      </p:guideLst>
    </p:cSldViewPr>
  </p:slid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6"/>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8037942-F97F-47A8-8181-E123E2EEAB4A}" type="datetimeFigureOut">
              <a:rPr lang="zh-CN" altLang="en-US" smtClean="0"/>
              <a:pPr/>
              <a:t>2024/9/1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037942-F97F-47A8-8181-E123E2EEAB4A}" type="datetimeFigureOut">
              <a:rPr lang="zh-CN" altLang="en-US" smtClean="0"/>
              <a:pPr/>
              <a:t>2024/9/1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19800" cy="406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037942-F97F-47A8-8181-E123E2EEAB4A}" type="datetimeFigureOut">
              <a:rPr lang="zh-CN" altLang="en-US" smtClean="0"/>
              <a:pPr/>
              <a:t>2024/9/1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037942-F97F-47A8-8181-E123E2EEAB4A}" type="datetimeFigureOut">
              <a:rPr lang="zh-CN" altLang="en-US" smtClean="0"/>
              <a:pPr/>
              <a:t>2024/9/1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8037942-F97F-47A8-8181-E123E2EEAB4A}" type="datetimeFigureOut">
              <a:rPr lang="zh-CN" altLang="en-US" smtClean="0"/>
              <a:pPr/>
              <a:t>2024/9/1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8037942-F97F-47A8-8181-E123E2EEAB4A}" type="datetimeFigureOut">
              <a:rPr lang="zh-CN" altLang="en-US" smtClean="0"/>
              <a:pPr/>
              <a:t>2024/9/1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8037942-F97F-47A8-8181-E123E2EEAB4A}" type="datetimeFigureOut">
              <a:rPr lang="zh-CN" altLang="en-US" smtClean="0"/>
              <a:pPr/>
              <a:t>2024/9/1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8037942-F97F-47A8-8181-E123E2EEAB4A}" type="datetimeFigureOut">
              <a:rPr lang="zh-CN" altLang="en-US" smtClean="0"/>
              <a:pPr/>
              <a:t>2024/9/1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037942-F97F-47A8-8181-E123E2EEAB4A}" type="datetimeFigureOut">
              <a:rPr lang="zh-CN" altLang="en-US" smtClean="0"/>
              <a:pPr/>
              <a:t>2024/9/1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27543"/>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037942-F97F-47A8-8181-E123E2EEAB4A}" type="datetimeFigureOut">
              <a:rPr lang="zh-CN" altLang="en-US" smtClean="0"/>
              <a:pPr/>
              <a:t>2024/9/1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037942-F97F-47A8-8181-E123E2EEAB4A}" type="datetimeFigureOut">
              <a:rPr lang="zh-CN" altLang="en-US" smtClean="0"/>
              <a:pPr/>
              <a:t>2024/9/1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8037942-F97F-47A8-8181-E123E2EEAB4A}" type="datetimeFigureOut">
              <a:rPr lang="zh-CN" altLang="en-US" smtClean="0"/>
              <a:pPr/>
              <a:t>2024/9/1</a:t>
            </a:fld>
            <a:endParaRPr lang="zh-CN" altLang="en-US"/>
          </a:p>
        </p:txBody>
      </p:sp>
      <p:sp>
        <p:nvSpPr>
          <p:cNvPr id="5" name="页脚占位符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EE86094-0E0E-4FAD-962A-A051E9E68E5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07904" y="1590253"/>
            <a:ext cx="4203834" cy="584775"/>
          </a:xfrm>
          <a:prstGeom prst="rect">
            <a:avLst/>
          </a:prstGeom>
          <a:noFill/>
        </p:spPr>
        <p:txBody>
          <a:bodyPr wrap="square" rtlCol="0">
            <a:spAutoFit/>
          </a:bodyPr>
          <a:lstStyle/>
          <a:p>
            <a:r>
              <a:rPr lang="tr-TR" altLang="zh-CN"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ALMİNA</a:t>
            </a:r>
            <a:r>
              <a:rPr lang="tr-TR" altLang="zh-CN" sz="32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t>
            </a:r>
            <a:r>
              <a:rPr lang="tr-TR" altLang="zh-CN"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ANAOKULU</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TextBox 4"/>
          <p:cNvSpPr txBox="1"/>
          <p:nvPr/>
        </p:nvSpPr>
        <p:spPr>
          <a:xfrm>
            <a:off x="4427984" y="2065412"/>
            <a:ext cx="4361588" cy="830997"/>
          </a:xfrm>
          <a:prstGeom prst="rect">
            <a:avLst/>
          </a:prstGeom>
          <a:noFill/>
        </p:spPr>
        <p:txBody>
          <a:bodyPr wrap="square" rtlCol="0">
            <a:spAutoFit/>
          </a:bodyPr>
          <a:lstStyle/>
          <a:p>
            <a:endParaRPr lang="tr-TR" altLang="zh-CN" sz="1600" b="1"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endParaRPr>
          </a:p>
          <a:p>
            <a:r>
              <a:rPr lang="tr-TR" altLang="zh-CN" sz="1600" b="1"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VELİ BİLGİLENDİRME DUYURUSU</a:t>
            </a:r>
          </a:p>
          <a:p>
            <a:r>
              <a:rPr lang="tr-TR" altLang="zh-CN" sz="1600" b="1"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	</a:t>
            </a:r>
            <a:r>
              <a:rPr lang="tr-TR" altLang="zh-CN" sz="1600" b="1"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2024-2025</a:t>
            </a:r>
            <a:endParaRPr lang="zh-CN" altLang="en-US" sz="1600" b="1"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93204"/>
            <a:ext cx="1282406"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35046" y="1201316"/>
            <a:ext cx="5265023" cy="4555093"/>
          </a:xfrm>
          <a:prstGeom prst="rect">
            <a:avLst/>
          </a:prstGeom>
          <a:noFill/>
        </p:spPr>
        <p:txBody>
          <a:bodyPr wrap="square" rtlCol="0">
            <a:spAutoFit/>
          </a:bodyPr>
          <a:lstStyle/>
          <a:p>
            <a:pPr marL="342900" indent="-342900">
              <a:buFont typeface="Wingdings" panose="05000000000000000000" pitchFamily="2" charset="2"/>
              <a:buChar char="Ø"/>
            </a:pPr>
            <a:r>
              <a:rPr lang="tr-TR" altLang="zh-CN" sz="1600" b="1" u="sng" dirty="0" smtClean="0">
                <a:solidFill>
                  <a:srgbClr val="FF0000"/>
                </a:solidFill>
                <a:latin typeface="Verdana" panose="020B0604030504040204" pitchFamily="34" charset="0"/>
                <a:ea typeface="Verdana" panose="020B0604030504040204" pitchFamily="34" charset="0"/>
              </a:rPr>
              <a:t>02.09.2024-04.09.2024 </a:t>
            </a:r>
            <a:endParaRPr lang="tr-TR" altLang="zh-CN" sz="1600" b="1" u="sng" dirty="0" smtClean="0">
              <a:solidFill>
                <a:srgbClr val="FF0000"/>
              </a:solidFill>
              <a:latin typeface="Verdana" panose="020B0604030504040204" pitchFamily="34" charset="0"/>
              <a:ea typeface="Verdana" panose="020B0604030504040204" pitchFamily="34" charset="0"/>
            </a:endParaRPr>
          </a:p>
          <a:p>
            <a:r>
              <a:rPr lang="tr-TR" altLang="zh-CN" sz="1600" dirty="0" smtClean="0">
                <a:solidFill>
                  <a:schemeClr val="tx1">
                    <a:lumMod val="95000"/>
                    <a:lumOff val="5000"/>
                  </a:schemeClr>
                </a:solidFill>
                <a:latin typeface="Verdana" panose="020B0604030504040204" pitchFamily="34" charset="0"/>
                <a:ea typeface="Verdana" panose="020B0604030504040204" pitchFamily="34" charset="0"/>
              </a:rPr>
              <a:t> </a:t>
            </a:r>
          </a:p>
          <a:p>
            <a:r>
              <a:rPr lang="tr-TR" altLang="zh-CN" sz="1400" dirty="0" smtClean="0">
                <a:solidFill>
                  <a:schemeClr val="tx1">
                    <a:lumMod val="95000"/>
                    <a:lumOff val="5000"/>
                  </a:schemeClr>
                </a:solidFill>
                <a:latin typeface="Verdana" panose="020B0604030504040204" pitchFamily="34" charset="0"/>
                <a:ea typeface="Verdana" panose="020B0604030504040204" pitchFamily="34" charset="0"/>
              </a:rPr>
              <a:t>OKUL TOPLANTILARI YAPILACAKTIR.(Öğretmenler Kurulu ve Zümre Toplantıları.)</a:t>
            </a:r>
          </a:p>
          <a:p>
            <a:endParaRPr lang="tr-TR" altLang="zh-CN" sz="1600" b="1" u="sng" dirty="0">
              <a:solidFill>
                <a:schemeClr val="tx1">
                  <a:lumMod val="95000"/>
                  <a:lumOff val="5000"/>
                </a:schemeClr>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tr-TR" altLang="zh-CN" sz="1600" b="1" u="sng" dirty="0" smtClean="0">
                <a:solidFill>
                  <a:srgbClr val="FF0000"/>
                </a:solidFill>
                <a:latin typeface="Verdana" panose="020B0604030504040204" pitchFamily="34" charset="0"/>
                <a:ea typeface="Verdana" panose="020B0604030504040204" pitchFamily="34" charset="0"/>
              </a:rPr>
              <a:t>03.09.2024</a:t>
            </a:r>
            <a:endParaRPr lang="tr-TR" altLang="zh-CN" sz="1600" b="1" u="sng" dirty="0" smtClean="0">
              <a:solidFill>
                <a:srgbClr val="FF0000"/>
              </a:solidFill>
              <a:latin typeface="Verdana" panose="020B0604030504040204" pitchFamily="34" charset="0"/>
              <a:ea typeface="Verdana" panose="020B0604030504040204" pitchFamily="34" charset="0"/>
            </a:endParaRPr>
          </a:p>
          <a:p>
            <a:endParaRPr lang="tr-TR" altLang="zh-CN" sz="1600" dirty="0">
              <a:solidFill>
                <a:schemeClr val="tx1">
                  <a:lumMod val="95000"/>
                  <a:lumOff val="5000"/>
                </a:schemeClr>
              </a:solidFill>
              <a:latin typeface="Verdana" panose="020B0604030504040204" pitchFamily="34" charset="0"/>
              <a:ea typeface="微软雅黑" pitchFamily="34" charset="-122"/>
            </a:endParaRPr>
          </a:p>
          <a:p>
            <a:r>
              <a:rPr lang="tr-TR" altLang="zh-CN" sz="1400" dirty="0" smtClean="0">
                <a:solidFill>
                  <a:schemeClr val="tx1">
                    <a:lumMod val="95000"/>
                    <a:lumOff val="5000"/>
                  </a:schemeClr>
                </a:solidFill>
                <a:latin typeface="Verdana" panose="020B0604030504040204" pitchFamily="34" charset="0"/>
                <a:ea typeface="微软雅黑" pitchFamily="34" charset="-122"/>
              </a:rPr>
              <a:t>OKUL VELİ BİLGİLENDİRME VE OKUL AİLE </a:t>
            </a:r>
            <a:r>
              <a:rPr lang="tr-TR" altLang="zh-CN" sz="1400" dirty="0" smtClean="0">
                <a:solidFill>
                  <a:schemeClr val="tx1">
                    <a:lumMod val="95000"/>
                    <a:lumOff val="5000"/>
                  </a:schemeClr>
                </a:solidFill>
                <a:latin typeface="Verdana" panose="020B0604030504040204" pitchFamily="34" charset="0"/>
                <a:ea typeface="微软雅黑" pitchFamily="34" charset="-122"/>
              </a:rPr>
              <a:t>BİRLİĞİ </a:t>
            </a:r>
            <a:r>
              <a:rPr lang="tr-TR" altLang="zh-CN" sz="1400" dirty="0" smtClean="0">
                <a:solidFill>
                  <a:schemeClr val="tx1">
                    <a:lumMod val="95000"/>
                    <a:lumOff val="5000"/>
                  </a:schemeClr>
                </a:solidFill>
                <a:latin typeface="Verdana" panose="020B0604030504040204" pitchFamily="34" charset="0"/>
                <a:ea typeface="微软雅黑" pitchFamily="34" charset="-122"/>
              </a:rPr>
              <a:t>YAPILACAKTIR.</a:t>
            </a:r>
          </a:p>
          <a:p>
            <a:r>
              <a:rPr lang="tr-TR" altLang="zh-CN" sz="1400" dirty="0">
                <a:solidFill>
                  <a:schemeClr val="tx1">
                    <a:lumMod val="95000"/>
                    <a:lumOff val="5000"/>
                  </a:schemeClr>
                </a:solidFill>
                <a:latin typeface="Verdana" panose="020B0604030504040204" pitchFamily="34" charset="0"/>
                <a:ea typeface="微软雅黑" pitchFamily="34" charset="-122"/>
              </a:rPr>
              <a:t> </a:t>
            </a:r>
            <a:r>
              <a:rPr lang="tr-TR" altLang="zh-CN" sz="1400" b="1" u="sng" dirty="0" smtClean="0">
                <a:solidFill>
                  <a:srgbClr val="0070C0"/>
                </a:solidFill>
                <a:latin typeface="Verdana" panose="020B0604030504040204" pitchFamily="34" charset="0"/>
                <a:ea typeface="微软雅黑" pitchFamily="34" charset="-122"/>
              </a:rPr>
              <a:t>NOT</a:t>
            </a:r>
            <a:r>
              <a:rPr lang="tr-TR" altLang="zh-CN" sz="1400" b="1" dirty="0" smtClean="0">
                <a:solidFill>
                  <a:srgbClr val="0070C0"/>
                </a:solidFill>
                <a:latin typeface="Verdana" panose="020B0604030504040204" pitchFamily="34" charset="0"/>
                <a:ea typeface="微软雅黑" pitchFamily="34" charset="-122"/>
              </a:rPr>
              <a:t>:</a:t>
            </a:r>
            <a:r>
              <a:rPr lang="tr-TR" altLang="zh-CN" sz="1400" b="1" dirty="0" smtClean="0">
                <a:solidFill>
                  <a:schemeClr val="tx1">
                    <a:lumMod val="95000"/>
                    <a:lumOff val="5000"/>
                  </a:schemeClr>
                </a:solidFill>
                <a:latin typeface="Verdana" panose="020B0604030504040204" pitchFamily="34" charset="0"/>
                <a:ea typeface="微软雅黑" pitchFamily="34" charset="-122"/>
              </a:rPr>
              <a:t>SINIF-VELİ TOPLANTI SAATLERİNİ SINIF ÖĞRETMENLERİ HABER VERECEKTİR.</a:t>
            </a:r>
          </a:p>
          <a:p>
            <a:pPr marL="285750" indent="-285750">
              <a:buFont typeface="Wingdings" panose="05000000000000000000" pitchFamily="2" charset="2"/>
              <a:buChar char="Ø"/>
            </a:pPr>
            <a:endParaRPr lang="tr-TR" altLang="zh-CN" b="1" u="sng" dirty="0" smtClean="0">
              <a:solidFill>
                <a:srgbClr val="FF0000"/>
              </a:solidFill>
              <a:latin typeface="Verdana" panose="020B0604030504040204" pitchFamily="34" charset="0"/>
              <a:ea typeface="微软雅黑" pitchFamily="34" charset="-122"/>
            </a:endParaRPr>
          </a:p>
          <a:p>
            <a:pPr marL="285750" indent="-285750">
              <a:buFont typeface="Wingdings" panose="05000000000000000000" pitchFamily="2" charset="2"/>
              <a:buChar char="Ø"/>
            </a:pPr>
            <a:r>
              <a:rPr lang="tr-TR" altLang="zh-CN" sz="1600" b="1" u="sng" dirty="0" smtClean="0">
                <a:solidFill>
                  <a:srgbClr val="FF0000"/>
                </a:solidFill>
                <a:latin typeface="Verdana" panose="020B0604030504040204" pitchFamily="34" charset="0"/>
                <a:ea typeface="微软雅黑" pitchFamily="34" charset="-122"/>
              </a:rPr>
              <a:t>05.09.2024-06.09.2024</a:t>
            </a:r>
            <a:endParaRPr lang="tr-TR" altLang="zh-CN" sz="1600" b="1" u="sng" dirty="0" smtClean="0">
              <a:solidFill>
                <a:srgbClr val="FF0000"/>
              </a:solidFill>
              <a:latin typeface="Verdana" panose="020B0604030504040204" pitchFamily="34" charset="0"/>
              <a:ea typeface="微软雅黑" pitchFamily="34" charset="-122"/>
            </a:endParaRPr>
          </a:p>
          <a:p>
            <a:endParaRPr lang="tr-TR" altLang="zh-CN" sz="1600" b="1" u="sng" dirty="0">
              <a:solidFill>
                <a:srgbClr val="FF0000"/>
              </a:solidFill>
              <a:latin typeface="Verdana" panose="020B0604030504040204" pitchFamily="34" charset="0"/>
              <a:ea typeface="微软雅黑" pitchFamily="34" charset="-122"/>
            </a:endParaRPr>
          </a:p>
          <a:p>
            <a:r>
              <a:rPr lang="tr-TR" altLang="zh-CN" sz="1400" dirty="0" smtClean="0">
                <a:latin typeface="Verdana" panose="020B0604030504040204" pitchFamily="34" charset="0"/>
                <a:ea typeface="微软雅黑" pitchFamily="34" charset="-122"/>
              </a:rPr>
              <a:t>2 GÜN OKULA UYUM(ORYANTASYON) OLACAKTIR.</a:t>
            </a:r>
          </a:p>
          <a:p>
            <a:r>
              <a:rPr lang="tr-TR" altLang="zh-CN" sz="1400" b="1" u="sng" dirty="0" smtClean="0">
                <a:solidFill>
                  <a:schemeClr val="accent1"/>
                </a:solidFill>
                <a:latin typeface="Verdana" panose="020B0604030504040204" pitchFamily="34" charset="0"/>
                <a:ea typeface="微软雅黑" pitchFamily="34" charset="-122"/>
              </a:rPr>
              <a:t>NOT:</a:t>
            </a:r>
            <a:r>
              <a:rPr lang="tr-TR" altLang="zh-CN" sz="1400" b="1" dirty="0" smtClean="0">
                <a:latin typeface="Verdana" panose="020B0604030504040204" pitchFamily="34" charset="0"/>
                <a:ea typeface="微软雅黑" pitchFamily="34" charset="-122"/>
              </a:rPr>
              <a:t> UYUM PROGRAMI </a:t>
            </a:r>
            <a:r>
              <a:rPr lang="tr-TR" altLang="zh-CN" sz="1400" b="1" dirty="0" smtClean="0">
                <a:latin typeface="Verdana" panose="020B0604030504040204" pitchFamily="34" charset="0"/>
                <a:ea typeface="微软雅黑" pitchFamily="34" charset="-122"/>
              </a:rPr>
              <a:t>SAATLERİ 10.00-12.30</a:t>
            </a:r>
            <a:endParaRPr lang="tr-TR" altLang="zh-CN" sz="1400" b="1" u="sng" dirty="0">
              <a:solidFill>
                <a:schemeClr val="accent1"/>
              </a:solidFill>
              <a:latin typeface="Verdana" panose="020B0604030504040204" pitchFamily="34" charset="0"/>
              <a:ea typeface="微软雅黑" pitchFamily="34" charset="-122"/>
            </a:endParaRPr>
          </a:p>
          <a:p>
            <a:endParaRPr lang="tr-TR" altLang="zh-CN" sz="1400" dirty="0" smtClean="0">
              <a:solidFill>
                <a:schemeClr val="tx1">
                  <a:lumMod val="95000"/>
                  <a:lumOff val="5000"/>
                </a:schemeClr>
              </a:solidFill>
              <a:latin typeface="Verdana" panose="020B0604030504040204" pitchFamily="34" charset="0"/>
              <a:ea typeface="微软雅黑" pitchFamily="34" charset="-122"/>
            </a:endParaRPr>
          </a:p>
          <a:p>
            <a:endParaRPr lang="tr-TR" altLang="zh-CN" sz="1600" b="1" u="sng" dirty="0" smtClean="0">
              <a:solidFill>
                <a:srgbClr val="0070C0"/>
              </a:solidFill>
              <a:latin typeface="Verdana" panose="020B0604030504040204" pitchFamily="34" charset="0"/>
              <a:ea typeface="微软雅黑" pitchFamily="34" charset="-122"/>
            </a:endParaRPr>
          </a:p>
          <a:p>
            <a:endParaRPr lang="tr-TR" altLang="zh-CN" dirty="0">
              <a:solidFill>
                <a:schemeClr val="tx1">
                  <a:lumMod val="95000"/>
                  <a:lumOff val="5000"/>
                </a:schemeClr>
              </a:solidFill>
              <a:latin typeface="Verdana" panose="020B0604030504040204" pitchFamily="34" charset="0"/>
              <a:ea typeface="Verdana" panose="020B0604030504040204" pitchFamily="34" charset="0"/>
            </a:endParaRPr>
          </a:p>
        </p:txBody>
      </p:sp>
      <p:sp>
        <p:nvSpPr>
          <p:cNvPr id="5" name="TextBox 4"/>
          <p:cNvSpPr txBox="1"/>
          <p:nvPr/>
        </p:nvSpPr>
        <p:spPr>
          <a:xfrm>
            <a:off x="535046" y="285732"/>
            <a:ext cx="2604752" cy="369332"/>
          </a:xfrm>
          <a:prstGeom prst="rect">
            <a:avLst/>
          </a:prstGeom>
          <a:noFill/>
        </p:spPr>
        <p:txBody>
          <a:bodyPr wrap="none" rtlCol="0">
            <a:spAutoFit/>
          </a:bodyPr>
          <a:lstStyle/>
          <a:p>
            <a:r>
              <a:rPr lang="tr-TR" altLang="zh-CN" b="1" dirty="0" smtClean="0">
                <a:solidFill>
                  <a:schemeClr val="accent6">
                    <a:lumMod val="75000"/>
                  </a:schemeClr>
                </a:solidFill>
                <a:latin typeface="微软雅黑" pitchFamily="34" charset="-122"/>
                <a:ea typeface="微软雅黑" pitchFamily="34" charset="-122"/>
              </a:rPr>
              <a:t>ALMİNA ANAOKULU</a:t>
            </a:r>
            <a:endParaRPr lang="zh-CN" altLang="en-US" b="1" dirty="0">
              <a:solidFill>
                <a:schemeClr val="accent6">
                  <a:lumMod val="75000"/>
                </a:schemeClr>
              </a:solidFill>
              <a:latin typeface="微软雅黑" pitchFamily="34" charset="-122"/>
              <a:ea typeface="微软雅黑" pitchFamily="34" charset="-122"/>
            </a:endParaRPr>
          </a:p>
        </p:txBody>
      </p:sp>
      <p:sp>
        <p:nvSpPr>
          <p:cNvPr id="6" name="右箭头 5"/>
          <p:cNvSpPr/>
          <p:nvPr/>
        </p:nvSpPr>
        <p:spPr>
          <a:xfrm>
            <a:off x="-32" y="107138"/>
            <a:ext cx="500066" cy="750099"/>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3793604"/>
            <a:ext cx="1656184"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组合 42"/>
          <p:cNvGrpSpPr/>
          <p:nvPr/>
        </p:nvGrpSpPr>
        <p:grpSpPr>
          <a:xfrm>
            <a:off x="410134" y="758882"/>
            <a:ext cx="6775040" cy="4635407"/>
            <a:chOff x="553010" y="1084662"/>
            <a:chExt cx="8464221" cy="5791126"/>
          </a:xfrm>
        </p:grpSpPr>
        <p:sp>
          <p:nvSpPr>
            <p:cNvPr id="25" name="椭圆 12"/>
            <p:cNvSpPr/>
            <p:nvPr/>
          </p:nvSpPr>
          <p:spPr>
            <a:xfrm rot="1723431">
              <a:off x="553010" y="1084662"/>
              <a:ext cx="5716054" cy="5714911"/>
            </a:xfrm>
            <a:custGeom>
              <a:avLst/>
              <a:gdLst>
                <a:gd name="connsiteX0" fmla="*/ 2583064 w 5207360"/>
                <a:gd name="connsiteY0" fmla="*/ 2122919 h 5206319"/>
                <a:gd name="connsiteX1" fmla="*/ 5161332 w 5207360"/>
                <a:gd name="connsiteY1" fmla="*/ 2122919 h 5206319"/>
                <a:gd name="connsiteX2" fmla="*/ 5207360 w 5207360"/>
                <a:gd name="connsiteY2" fmla="*/ 2602639 h 5206319"/>
                <a:gd name="connsiteX3" fmla="*/ 2603680 w 5207360"/>
                <a:gd name="connsiteY3" fmla="*/ 5206319 h 5206319"/>
                <a:gd name="connsiteX4" fmla="*/ 0 w 5207360"/>
                <a:gd name="connsiteY4" fmla="*/ 2602639 h 5206319"/>
                <a:gd name="connsiteX5" fmla="*/ 2583064 w 5207360"/>
                <a:gd name="connsiteY5" fmla="*/ 0 h 5206319"/>
                <a:gd name="connsiteX6" fmla="*/ 2674504 w 5207360"/>
                <a:gd name="connsiteY6" fmla="*/ 2214359 h 5206319"/>
                <a:gd name="connsiteX0" fmla="*/ 2583064 w 5207360"/>
                <a:gd name="connsiteY0" fmla="*/ 2122919 h 5206319"/>
                <a:gd name="connsiteX1" fmla="*/ 5161332 w 5207360"/>
                <a:gd name="connsiteY1" fmla="*/ 2122919 h 5206319"/>
                <a:gd name="connsiteX2" fmla="*/ 5207360 w 5207360"/>
                <a:gd name="connsiteY2" fmla="*/ 2602639 h 5206319"/>
                <a:gd name="connsiteX3" fmla="*/ 2603680 w 5207360"/>
                <a:gd name="connsiteY3" fmla="*/ 5206319 h 5206319"/>
                <a:gd name="connsiteX4" fmla="*/ 0 w 5207360"/>
                <a:gd name="connsiteY4" fmla="*/ 2602639 h 5206319"/>
                <a:gd name="connsiteX5" fmla="*/ 2583064 w 5207360"/>
                <a:gd name="connsiteY5" fmla="*/ 0 h 5206319"/>
                <a:gd name="connsiteX0" fmla="*/ 5161332 w 5207360"/>
                <a:gd name="connsiteY0" fmla="*/ 2122919 h 5206319"/>
                <a:gd name="connsiteX1" fmla="*/ 5207360 w 5207360"/>
                <a:gd name="connsiteY1" fmla="*/ 2602639 h 5206319"/>
                <a:gd name="connsiteX2" fmla="*/ 2603680 w 5207360"/>
                <a:gd name="connsiteY2" fmla="*/ 5206319 h 5206319"/>
                <a:gd name="connsiteX3" fmla="*/ 0 w 5207360"/>
                <a:gd name="connsiteY3" fmla="*/ 2602639 h 5206319"/>
                <a:gd name="connsiteX4" fmla="*/ 2583064 w 5207360"/>
                <a:gd name="connsiteY4" fmla="*/ 0 h 520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360" h="5206319">
                  <a:moveTo>
                    <a:pt x="5161332" y="2122919"/>
                  </a:moveTo>
                  <a:cubicBezTo>
                    <a:pt x="5192196" y="2278169"/>
                    <a:pt x="5207360" y="2438633"/>
                    <a:pt x="5207360" y="2602639"/>
                  </a:cubicBezTo>
                  <a:cubicBezTo>
                    <a:pt x="5207360" y="4040612"/>
                    <a:pt x="4041653" y="5206319"/>
                    <a:pt x="2603680" y="5206319"/>
                  </a:cubicBezTo>
                  <a:cubicBezTo>
                    <a:pt x="1165707" y="5206319"/>
                    <a:pt x="0" y="4040612"/>
                    <a:pt x="0" y="2602639"/>
                  </a:cubicBezTo>
                  <a:cubicBezTo>
                    <a:pt x="0" y="1171547"/>
                    <a:pt x="1154578" y="10121"/>
                    <a:pt x="2583064" y="0"/>
                  </a:cubicBezTo>
                </a:path>
              </a:pathLst>
            </a:custGeom>
            <a:noFill/>
            <a:ln w="25400" cap="flat" cmpd="sng" algn="ctr">
              <a:solidFill>
                <a:srgbClr val="1F497D">
                  <a:lumMod val="60000"/>
                  <a:lumOff val="40000"/>
                </a:srgbClr>
              </a:solidFill>
              <a:prstDash val="sysDash"/>
              <a:headEnd type="oval" w="med" len="med"/>
              <a:tailEnd type="stealth" w="lg" len="lg"/>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42" name="组合 41"/>
            <p:cNvGrpSpPr/>
            <p:nvPr/>
          </p:nvGrpSpPr>
          <p:grpSpPr>
            <a:xfrm>
              <a:off x="821817" y="1266121"/>
              <a:ext cx="8195414" cy="5609667"/>
              <a:chOff x="821817" y="1266121"/>
              <a:chExt cx="8195414" cy="5609667"/>
            </a:xfrm>
          </p:grpSpPr>
          <p:sp>
            <p:nvSpPr>
              <p:cNvPr id="19" name="任意多边形 18"/>
              <p:cNvSpPr/>
              <p:nvPr/>
            </p:nvSpPr>
            <p:spPr>
              <a:xfrm rot="1723431">
                <a:off x="3451293" y="3280824"/>
                <a:ext cx="2581016" cy="1902040"/>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marL="0" marR="0" lvl="0" indent="0" algn="ctr" defTabSz="1689100" eaLnBrk="1" fontAlgn="auto" latinLnBrk="0" hangingPunct="1">
                  <a:lnSpc>
                    <a:spcPct val="90000"/>
                  </a:lnSpc>
                  <a:spcBef>
                    <a:spcPct val="0"/>
                  </a:spcBef>
                  <a:spcAft>
                    <a:spcPct val="35000"/>
                  </a:spcAft>
                  <a:buClrTx/>
                  <a:buSzTx/>
                  <a:buFontTx/>
                  <a:buNone/>
                  <a:tabLst/>
                  <a:defRPr/>
                </a:pPr>
                <a:endParaRPr kumimoji="0" lang="zh-CN" altLang="en-US" sz="38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0" name="任意多边形 19"/>
              <p:cNvSpPr/>
              <p:nvPr/>
            </p:nvSpPr>
            <p:spPr>
              <a:xfrm rot="1723431">
                <a:off x="821817" y="1355444"/>
                <a:ext cx="5162757" cy="5162757"/>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zh-CN" altLang="en-US" sz="39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1" name="任意多边形 20"/>
              <p:cNvSpPr/>
              <p:nvPr/>
            </p:nvSpPr>
            <p:spPr>
              <a:xfrm rot="1723431">
                <a:off x="821817" y="1355444"/>
                <a:ext cx="5162757" cy="5162757"/>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zh-CN" altLang="en-US" sz="39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2" name="任意多边形 21"/>
              <p:cNvSpPr/>
              <p:nvPr/>
            </p:nvSpPr>
            <p:spPr>
              <a:xfrm rot="1723431">
                <a:off x="821817" y="1355444"/>
                <a:ext cx="5162757" cy="5162757"/>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108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zh-CN" altLang="en-US" sz="39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3" name="任意多边形 22"/>
              <p:cNvSpPr/>
              <p:nvPr/>
            </p:nvSpPr>
            <p:spPr>
              <a:xfrm rot="1723431">
                <a:off x="821817" y="1355444"/>
                <a:ext cx="5162757" cy="5162757"/>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gradFill flip="none" rotWithShape="1">
                <a:gsLst>
                  <a:gs pos="0">
                    <a:srgbClr val="BC8F00">
                      <a:shade val="30000"/>
                      <a:satMod val="115000"/>
                    </a:srgbClr>
                  </a:gs>
                  <a:gs pos="50000">
                    <a:srgbClr val="BC8F00">
                      <a:shade val="67500"/>
                      <a:satMod val="115000"/>
                    </a:srgbClr>
                  </a:gs>
                  <a:gs pos="100000">
                    <a:srgbClr val="BC8F00">
                      <a:shade val="100000"/>
                      <a:satMod val="115000"/>
                    </a:srgbClr>
                  </a:gs>
                </a:gsLst>
                <a:lin ang="135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zh-CN" altLang="en-US" sz="31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4" name="任意多边形 23"/>
              <p:cNvSpPr/>
              <p:nvPr/>
            </p:nvSpPr>
            <p:spPr>
              <a:xfrm rot="1723431">
                <a:off x="821817" y="1355444"/>
                <a:ext cx="5162757" cy="5162757"/>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endParaRPr kumimoji="0" lang="zh-CN" altLang="en-US" sz="29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6" name="椭圆 25"/>
              <p:cNvSpPr/>
              <p:nvPr/>
            </p:nvSpPr>
            <p:spPr>
              <a:xfrm>
                <a:off x="3062653" y="3608437"/>
                <a:ext cx="720080" cy="720080"/>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7" name="TextBox 26"/>
              <p:cNvSpPr txBox="1"/>
              <p:nvPr/>
            </p:nvSpPr>
            <p:spPr>
              <a:xfrm>
                <a:off x="3153045" y="3086694"/>
                <a:ext cx="574872" cy="47359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6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28" name="TextBox 27"/>
              <p:cNvSpPr txBox="1"/>
              <p:nvPr/>
            </p:nvSpPr>
            <p:spPr>
              <a:xfrm>
                <a:off x="2622076" y="3287881"/>
                <a:ext cx="574872" cy="47359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a:t>
                </a:r>
                <a:r>
                  <a:rPr lang="tr-TR" altLang="zh-CN" sz="1600" kern="0" dirty="0">
                    <a:solidFill>
                      <a:sysClr val="window" lastClr="FFFFFF"/>
                    </a:solidFill>
                    <a:latin typeface="Arial" pitchFamily="34" charset="0"/>
                    <a:ea typeface="微软雅黑" pitchFamily="34" charset="-122"/>
                    <a:cs typeface="Arial" pitchFamily="34" charset="0"/>
                  </a:rPr>
                  <a:t>6</a:t>
                </a:r>
                <a:endParaRPr kumimoji="0" lang="zh-CN" altLang="en-US" sz="16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29" name="TextBox 28"/>
              <p:cNvSpPr txBox="1"/>
              <p:nvPr/>
            </p:nvSpPr>
            <p:spPr>
              <a:xfrm>
                <a:off x="2513541" y="3812788"/>
                <a:ext cx="574872" cy="47359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a:t>
                </a:r>
                <a:r>
                  <a:rPr lang="tr-TR" altLang="zh-CN" sz="1600" kern="0" dirty="0">
                    <a:solidFill>
                      <a:sysClr val="window" lastClr="FFFFFF"/>
                    </a:solidFill>
                    <a:latin typeface="Arial" pitchFamily="34" charset="0"/>
                    <a:ea typeface="微软雅黑" pitchFamily="34" charset="-122"/>
                    <a:cs typeface="Arial" pitchFamily="34" charset="0"/>
                  </a:rPr>
                  <a:t>5</a:t>
                </a:r>
                <a:endParaRPr kumimoji="0" lang="zh-CN" altLang="en-US" sz="16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0" name="TextBox 29"/>
              <p:cNvSpPr txBox="1"/>
              <p:nvPr/>
            </p:nvSpPr>
            <p:spPr>
              <a:xfrm>
                <a:off x="2822162" y="4244723"/>
                <a:ext cx="574872" cy="47359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a:t>
                </a:r>
                <a:r>
                  <a:rPr lang="tr-TR" altLang="zh-CN" sz="1600" kern="0" dirty="0">
                    <a:solidFill>
                      <a:sysClr val="window" lastClr="FFFFFF"/>
                    </a:solidFill>
                    <a:latin typeface="Arial" pitchFamily="34" charset="0"/>
                    <a:ea typeface="微软雅黑" pitchFamily="34" charset="-122"/>
                    <a:cs typeface="Arial" pitchFamily="34" charset="0"/>
                  </a:rPr>
                  <a:t>4</a:t>
                </a:r>
                <a:endParaRPr kumimoji="0" lang="zh-CN" altLang="en-US" sz="16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1" name="TextBox 30"/>
              <p:cNvSpPr txBox="1"/>
              <p:nvPr/>
            </p:nvSpPr>
            <p:spPr>
              <a:xfrm>
                <a:off x="3362595" y="4292351"/>
                <a:ext cx="574872" cy="47359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a:t>
                </a:r>
                <a:r>
                  <a:rPr lang="tr-TR" altLang="zh-CN" sz="1600" kern="0" dirty="0">
                    <a:solidFill>
                      <a:sysClr val="window" lastClr="FFFFFF"/>
                    </a:solidFill>
                    <a:latin typeface="Arial" pitchFamily="34" charset="0"/>
                    <a:ea typeface="微软雅黑" pitchFamily="34" charset="-122"/>
                    <a:cs typeface="Arial" pitchFamily="34" charset="0"/>
                  </a:rPr>
                  <a:t>3</a:t>
                </a:r>
                <a:endParaRPr kumimoji="0" lang="zh-CN" altLang="en-US" sz="16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2" name="TextBox 31"/>
              <p:cNvSpPr txBox="1"/>
              <p:nvPr/>
            </p:nvSpPr>
            <p:spPr>
              <a:xfrm>
                <a:off x="3767410" y="3861832"/>
                <a:ext cx="574872" cy="47359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a:t>
                </a:r>
                <a:r>
                  <a:rPr lang="tr-TR" altLang="zh-CN" sz="1600" kern="0" dirty="0">
                    <a:solidFill>
                      <a:sysClr val="window" lastClr="FFFFFF"/>
                    </a:solidFill>
                    <a:latin typeface="Arial" pitchFamily="34" charset="0"/>
                    <a:ea typeface="微软雅黑" pitchFamily="34" charset="-122"/>
                    <a:cs typeface="Arial" pitchFamily="34" charset="0"/>
                  </a:rPr>
                  <a:t>2</a:t>
                </a:r>
                <a:endParaRPr kumimoji="0" lang="zh-CN" altLang="en-US" sz="16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3" name="TextBox 32"/>
              <p:cNvSpPr txBox="1"/>
              <p:nvPr/>
            </p:nvSpPr>
            <p:spPr>
              <a:xfrm>
                <a:off x="2847920" y="1502908"/>
                <a:ext cx="1232683" cy="1427503"/>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400" b="1" kern="0" dirty="0" smtClean="0">
                    <a:solidFill>
                      <a:sysClr val="window" lastClr="FFFFFF"/>
                    </a:solidFill>
                    <a:latin typeface="微软雅黑" pitchFamily="34" charset="-122"/>
                    <a:ea typeface="微软雅黑" pitchFamily="34" charset="-122"/>
                  </a:rPr>
                  <a:t>   </a:t>
                </a:r>
                <a:r>
                  <a:rPr lang="tr-TR" altLang="zh-CN" sz="1400" b="1" kern="0" dirty="0" smtClean="0">
                    <a:solidFill>
                      <a:sysClr val="window" lastClr="FFFFFF"/>
                    </a:solidFill>
                    <a:latin typeface="微软雅黑" pitchFamily="34" charset="-122"/>
                    <a:ea typeface="微软雅黑" pitchFamily="34" charset="-122"/>
                  </a:rPr>
                  <a:t>ALMİNA </a:t>
                </a:r>
                <a:endParaRPr lang="tr-TR" altLang="zh-CN" sz="1400" b="1" kern="0" dirty="0" smtClean="0">
                  <a:solidFill>
                    <a:sysClr val="window" lastClr="FFFFFF"/>
                  </a:solidFill>
                  <a:latin typeface="微软雅黑" pitchFamily="34" charset="-122"/>
                  <a:ea typeface="微软雅黑" pitchFamily="34" charset="-122"/>
                </a:endParaRPr>
              </a:p>
              <a:p>
                <a:pPr marL="0" marR="0" lvl="0" indent="0" algn="just" defTabSz="914400" eaLnBrk="1" fontAlgn="auto" latinLnBrk="0" hangingPunct="1">
                  <a:lnSpc>
                    <a:spcPct val="130000"/>
                  </a:lnSpc>
                  <a:spcBef>
                    <a:spcPts val="0"/>
                  </a:spcBef>
                  <a:spcAft>
                    <a:spcPts val="0"/>
                  </a:spcAft>
                  <a:buClrTx/>
                  <a:buSzTx/>
                  <a:buFontTx/>
                  <a:buNone/>
                  <a:tabLst/>
                  <a:defRPr/>
                </a:pPr>
                <a:endParaRPr lang="tr-TR" altLang="zh-CN" sz="1400" b="1" kern="0" dirty="0" smtClean="0">
                  <a:solidFill>
                    <a:sysClr val="window" lastClr="FFFFFF"/>
                  </a:solidFill>
                  <a:latin typeface="微软雅黑" pitchFamily="34" charset="-122"/>
                  <a:ea typeface="微软雅黑" pitchFamily="34" charset="-122"/>
                </a:endParaRPr>
              </a:p>
              <a:p>
                <a:pPr marL="0" marR="0" lvl="0" indent="0" algn="just" defTabSz="914400" eaLnBrk="1" fontAlgn="auto" latinLnBrk="0" hangingPunct="1">
                  <a:lnSpc>
                    <a:spcPct val="130000"/>
                  </a:lnSpc>
                  <a:spcBef>
                    <a:spcPts val="0"/>
                  </a:spcBef>
                  <a:spcAft>
                    <a:spcPts val="0"/>
                  </a:spcAft>
                  <a:buClrTx/>
                  <a:buSzTx/>
                  <a:buFontTx/>
                  <a:buNone/>
                  <a:tabLst/>
                  <a:defRPr/>
                </a:pPr>
                <a:r>
                  <a:rPr kumimoji="0" lang="tr-TR" altLang="zh-CN" sz="105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ANAOKULU</a:t>
                </a:r>
                <a:endParaRPr kumimoji="0" lang="zh-CN" altLang="en-US" sz="105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34" name="TextBox 33"/>
              <p:cNvSpPr txBox="1"/>
              <p:nvPr/>
            </p:nvSpPr>
            <p:spPr>
              <a:xfrm>
                <a:off x="958306" y="3619771"/>
                <a:ext cx="1165422" cy="121506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900" b="1" u="sng" kern="0" dirty="0" smtClean="0">
                    <a:solidFill>
                      <a:srgbClr val="FFC000"/>
                    </a:solidFill>
                    <a:latin typeface="+mj-lt"/>
                    <a:ea typeface="微软雅黑" pitchFamily="34" charset="-122"/>
                  </a:rPr>
                  <a:t>PERŞEMBE</a:t>
                </a:r>
              </a:p>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900" b="1" kern="0" dirty="0" smtClean="0">
                    <a:latin typeface="+mj-lt"/>
                    <a:ea typeface="微软雅黑" pitchFamily="34" charset="-122"/>
                  </a:rPr>
                  <a:t>OKULA UYUM  PROGRAMI </a:t>
                </a:r>
                <a:r>
                  <a:rPr lang="tr-TR" altLang="zh-CN" sz="800" b="1" kern="0" dirty="0" smtClean="0">
                    <a:latin typeface="+mj-lt"/>
                    <a:ea typeface="微软雅黑" pitchFamily="34" charset="-122"/>
                  </a:rPr>
                  <a:t>(ORYANTASYON)</a:t>
                </a:r>
              </a:p>
              <a:p>
                <a:pPr marL="0" marR="0" lvl="0" indent="0" algn="just" defTabSz="914400" eaLnBrk="1" fontAlgn="auto" latinLnBrk="0" hangingPunct="1">
                  <a:lnSpc>
                    <a:spcPct val="130000"/>
                  </a:lnSpc>
                  <a:spcBef>
                    <a:spcPts val="0"/>
                  </a:spcBef>
                  <a:spcAft>
                    <a:spcPts val="0"/>
                  </a:spcAft>
                  <a:buClrTx/>
                  <a:buSzTx/>
                  <a:buFontTx/>
                  <a:buNone/>
                  <a:tabLst/>
                  <a:defRPr/>
                </a:pPr>
                <a:endParaRPr kumimoji="0" lang="zh-CN" altLang="en-US" sz="900" b="1" i="0" u="sng" strike="noStrike" kern="0" cap="none" spc="0" normalizeH="0" baseline="0" noProof="0" dirty="0">
                  <a:ln>
                    <a:noFill/>
                  </a:ln>
                  <a:solidFill>
                    <a:srgbClr val="FFC000"/>
                  </a:solidFill>
                  <a:effectLst/>
                  <a:uLnTx/>
                  <a:uFillTx/>
                  <a:latin typeface="+mj-lt"/>
                  <a:ea typeface="微软雅黑" pitchFamily="34" charset="-122"/>
                </a:endParaRPr>
              </a:p>
            </p:txBody>
          </p:sp>
          <p:sp>
            <p:nvSpPr>
              <p:cNvPr id="35" name="TextBox 34"/>
              <p:cNvSpPr txBox="1"/>
              <p:nvPr/>
            </p:nvSpPr>
            <p:spPr>
              <a:xfrm>
                <a:off x="1975073" y="4783546"/>
                <a:ext cx="1513050" cy="1115087"/>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000" b="1" u="sng" kern="0" dirty="0" smtClean="0">
                    <a:solidFill>
                      <a:srgbClr val="FFC000"/>
                    </a:solidFill>
                    <a:ea typeface="微软雅黑" pitchFamily="34" charset="-122"/>
                    <a:cs typeface="Times New Roman" panose="02020603050405020304" pitchFamily="18" charset="0"/>
                  </a:rPr>
                  <a:t>ÇARŞAMBA </a:t>
                </a:r>
              </a:p>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000" b="1" kern="0" dirty="0" smtClean="0">
                    <a:ea typeface="微软雅黑" pitchFamily="34" charset="-122"/>
                    <a:cs typeface="Times New Roman" panose="02020603050405020304" pitchFamily="18" charset="0"/>
                  </a:rPr>
                  <a:t>SSINIF HAZIRLIKLARI, TOPLANTILAR</a:t>
                </a:r>
                <a:r>
                  <a:rPr lang="tr-TR" altLang="zh-CN" sz="1000" b="1" u="sng" kern="0" dirty="0" smtClean="0">
                    <a:solidFill>
                      <a:srgbClr val="FFC000"/>
                    </a:solidFill>
                    <a:ea typeface="微软雅黑" pitchFamily="34" charset="-122"/>
                    <a:cs typeface="Times New Roman" panose="02020603050405020304" pitchFamily="18" charset="0"/>
                  </a:rPr>
                  <a:t> </a:t>
                </a:r>
                <a:endParaRPr lang="tr-TR" altLang="zh-CN" sz="1000" kern="0" dirty="0" smtClean="0">
                  <a:solidFill>
                    <a:srgbClr val="FFC000"/>
                  </a:solidFill>
                  <a:ea typeface="微软雅黑" pitchFamily="34" charset="-122"/>
                  <a:cs typeface="Times New Roman" panose="02020603050405020304" pitchFamily="18" charset="0"/>
                </a:endParaRPr>
              </a:p>
            </p:txBody>
          </p:sp>
          <p:sp>
            <p:nvSpPr>
              <p:cNvPr id="36" name="TextBox 35"/>
              <p:cNvSpPr txBox="1"/>
              <p:nvPr/>
            </p:nvSpPr>
            <p:spPr>
              <a:xfrm>
                <a:off x="1463862" y="2215365"/>
                <a:ext cx="1192599" cy="131503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000" b="1" u="sng" kern="0" dirty="0" smtClean="0">
                    <a:solidFill>
                      <a:srgbClr val="FFC000"/>
                    </a:solidFill>
                    <a:ea typeface="微软雅黑" pitchFamily="34" charset="-122"/>
                  </a:rPr>
                  <a:t>CUMA</a:t>
                </a:r>
              </a:p>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000" b="1" kern="0" dirty="0" smtClean="0">
                    <a:ea typeface="微软雅黑" pitchFamily="34" charset="-122"/>
                  </a:rPr>
                  <a:t>OKULA UYUM  PROGRAMI </a:t>
                </a:r>
                <a:r>
                  <a:rPr lang="tr-TR" altLang="zh-CN" sz="800" b="1" kern="0" dirty="0" smtClean="0">
                    <a:ea typeface="微软雅黑" pitchFamily="34" charset="-122"/>
                  </a:rPr>
                  <a:t>(ORYANTASYON</a:t>
                </a:r>
                <a:r>
                  <a:rPr lang="tr-TR" altLang="zh-CN" sz="800" b="1" u="sng" kern="0" dirty="0" smtClean="0">
                    <a:ea typeface="微软雅黑" pitchFamily="34" charset="-122"/>
                  </a:rPr>
                  <a:t> )</a:t>
                </a:r>
                <a:endParaRPr lang="tr-TR" altLang="zh-CN" sz="800" b="1" kern="0" dirty="0" smtClean="0">
                  <a:ea typeface="微软雅黑" pitchFamily="34" charset="-122"/>
                </a:endParaRPr>
              </a:p>
              <a:p>
                <a:pPr marL="0" marR="0" lvl="0" indent="0" algn="just" defTabSz="914400" eaLnBrk="1" fontAlgn="auto" latinLnBrk="0" hangingPunct="1">
                  <a:lnSpc>
                    <a:spcPct val="130000"/>
                  </a:lnSpc>
                  <a:spcBef>
                    <a:spcPts val="0"/>
                  </a:spcBef>
                  <a:spcAft>
                    <a:spcPts val="0"/>
                  </a:spcAft>
                  <a:buClrTx/>
                  <a:buSzTx/>
                  <a:buFontTx/>
                  <a:buNone/>
                  <a:tabLst/>
                  <a:defRPr/>
                </a:pPr>
                <a:endParaRPr kumimoji="0" lang="zh-CN" altLang="en-US" sz="1000" b="1" i="0" u="sng" strike="noStrike" kern="0" cap="none" spc="0" normalizeH="0" baseline="0" noProof="0" dirty="0">
                  <a:ln>
                    <a:noFill/>
                  </a:ln>
                  <a:solidFill>
                    <a:srgbClr val="FFC000"/>
                  </a:solidFill>
                  <a:effectLst/>
                  <a:uLnTx/>
                  <a:uFillTx/>
                  <a:ea typeface="微软雅黑" pitchFamily="34" charset="-122"/>
                </a:endParaRPr>
              </a:p>
            </p:txBody>
          </p:sp>
          <p:sp>
            <p:nvSpPr>
              <p:cNvPr id="37" name="TextBox 36"/>
              <p:cNvSpPr txBox="1"/>
              <p:nvPr/>
            </p:nvSpPr>
            <p:spPr>
              <a:xfrm>
                <a:off x="3397034" y="5210847"/>
                <a:ext cx="1255893" cy="1664941"/>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100" b="1" u="sng" kern="0" dirty="0" smtClean="0">
                    <a:solidFill>
                      <a:srgbClr val="FFC000"/>
                    </a:solidFill>
                    <a:latin typeface="+mj-lt"/>
                    <a:ea typeface="微软雅黑" pitchFamily="34" charset="-122"/>
                    <a:cs typeface="Times New Roman" panose="02020603050405020304" pitchFamily="18" charset="0"/>
                  </a:rPr>
                  <a:t>SALI</a:t>
                </a:r>
              </a:p>
              <a:p>
                <a:pPr algn="just">
                  <a:lnSpc>
                    <a:spcPct val="130000"/>
                  </a:lnSpc>
                  <a:defRPr/>
                </a:pPr>
                <a:r>
                  <a:rPr lang="tr-TR" altLang="zh-CN" sz="1000" b="1" kern="0" dirty="0">
                    <a:ea typeface="微软雅黑" pitchFamily="34" charset="-122"/>
                    <a:cs typeface="Times New Roman" panose="02020603050405020304" pitchFamily="18" charset="0"/>
                  </a:rPr>
                  <a:t>OKUL-AİLE VELİ BİLGİLENDİRME VE SINIF VELİ TOPLANTISI</a:t>
                </a:r>
                <a:endParaRPr lang="zh-CN" altLang="en-US" sz="1000" b="1" kern="0" dirty="0">
                  <a:ea typeface="微软雅黑" pitchFamily="34" charset="-122"/>
                  <a:cs typeface="Times New Roman" panose="02020603050405020304" pitchFamily="18" charset="0"/>
                </a:endParaRPr>
              </a:p>
              <a:p>
                <a:pPr marL="0" marR="0" lvl="0" indent="0" algn="just" defTabSz="914400" eaLnBrk="1" fontAlgn="auto" latinLnBrk="0" hangingPunct="1">
                  <a:lnSpc>
                    <a:spcPct val="130000"/>
                  </a:lnSpc>
                  <a:spcBef>
                    <a:spcPts val="0"/>
                  </a:spcBef>
                  <a:spcAft>
                    <a:spcPts val="0"/>
                  </a:spcAft>
                  <a:buClrTx/>
                  <a:buSzTx/>
                  <a:buFontTx/>
                  <a:buNone/>
                  <a:tabLst/>
                  <a:defRPr/>
                </a:pPr>
                <a:endParaRPr lang="tr-TR" altLang="zh-CN" sz="1100" b="1" u="sng" kern="0" dirty="0" smtClean="0">
                  <a:solidFill>
                    <a:srgbClr val="FFC000"/>
                  </a:solidFill>
                  <a:latin typeface="+mj-lt"/>
                  <a:ea typeface="微软雅黑" pitchFamily="34" charset="-122"/>
                  <a:cs typeface="Times New Roman" panose="02020603050405020304" pitchFamily="18" charset="0"/>
                </a:endParaRPr>
              </a:p>
            </p:txBody>
          </p:sp>
          <p:sp>
            <p:nvSpPr>
              <p:cNvPr id="38" name="TextBox 37"/>
              <p:cNvSpPr txBox="1"/>
              <p:nvPr/>
            </p:nvSpPr>
            <p:spPr>
              <a:xfrm>
                <a:off x="4551830" y="3760914"/>
                <a:ext cx="1560545" cy="136502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000" b="1" u="sng" kern="0" dirty="0" smtClean="0">
                    <a:solidFill>
                      <a:srgbClr val="FFFF00"/>
                    </a:solidFill>
                    <a:latin typeface="微软雅黑" pitchFamily="34" charset="-122"/>
                    <a:ea typeface="微软雅黑" pitchFamily="34" charset="-122"/>
                  </a:rPr>
                  <a:t>PAZARTESİ</a:t>
                </a:r>
              </a:p>
              <a:p>
                <a:pPr marL="0" marR="0" lvl="0" indent="0" algn="just" defTabSz="914400" eaLnBrk="1" fontAlgn="auto" latinLnBrk="0" hangingPunct="1">
                  <a:lnSpc>
                    <a:spcPct val="130000"/>
                  </a:lnSpc>
                  <a:spcBef>
                    <a:spcPts val="0"/>
                  </a:spcBef>
                  <a:spcAft>
                    <a:spcPts val="0"/>
                  </a:spcAft>
                  <a:buClrTx/>
                  <a:buSzTx/>
                  <a:buFontTx/>
                  <a:buNone/>
                  <a:tabLst/>
                  <a:defRPr/>
                </a:pPr>
                <a:r>
                  <a:rPr kumimoji="0" lang="tr-TR" altLang="zh-CN" sz="1000" b="1" i="0" u="none" strike="noStrike" kern="0" cap="none" spc="0" normalizeH="0" baseline="0" noProof="0" dirty="0" smtClean="0">
                    <a:ln>
                      <a:noFill/>
                    </a:ln>
                    <a:effectLst/>
                    <a:uLnTx/>
                    <a:uFillTx/>
                    <a:latin typeface="微软雅黑" pitchFamily="34" charset="-122"/>
                    <a:ea typeface="微软雅黑" pitchFamily="34" charset="-122"/>
                  </a:rPr>
                  <a:t>OKUL </a:t>
                </a:r>
              </a:p>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000" b="1" kern="0" dirty="0" smtClean="0">
                    <a:latin typeface="微软雅黑" pitchFamily="34" charset="-122"/>
                    <a:ea typeface="微软雅黑" pitchFamily="34" charset="-122"/>
                  </a:rPr>
                  <a:t>ÖĞRETMENLER</a:t>
                </a:r>
              </a:p>
              <a:p>
                <a:pPr marL="0" marR="0" lvl="0" indent="0" algn="just" defTabSz="914400" eaLnBrk="1" fontAlgn="auto" latinLnBrk="0" hangingPunct="1">
                  <a:lnSpc>
                    <a:spcPct val="130000"/>
                  </a:lnSpc>
                  <a:spcBef>
                    <a:spcPts val="0"/>
                  </a:spcBef>
                  <a:spcAft>
                    <a:spcPts val="0"/>
                  </a:spcAft>
                  <a:buClrTx/>
                  <a:buSzTx/>
                  <a:buFontTx/>
                  <a:buNone/>
                  <a:tabLst/>
                  <a:defRPr/>
                </a:pPr>
                <a:r>
                  <a:rPr kumimoji="0" lang="tr-TR" altLang="zh-CN" sz="1000" b="1" i="0" u="none" strike="noStrike" kern="0" cap="none" spc="0" normalizeH="0" baseline="0" noProof="0" dirty="0" smtClean="0">
                    <a:ln>
                      <a:noFill/>
                    </a:ln>
                    <a:effectLst/>
                    <a:uLnTx/>
                    <a:uFillTx/>
                    <a:latin typeface="微软雅黑" pitchFamily="34" charset="-122"/>
                    <a:ea typeface="微软雅黑" pitchFamily="34" charset="-122"/>
                  </a:rPr>
                  <a:t>KURUL TOPLANTISI</a:t>
                </a:r>
                <a:endParaRPr kumimoji="0" lang="zh-CN" altLang="en-US" sz="10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39" name="TextBox 38"/>
              <p:cNvSpPr txBox="1"/>
              <p:nvPr/>
            </p:nvSpPr>
            <p:spPr>
              <a:xfrm>
                <a:off x="4949287" y="1266121"/>
                <a:ext cx="3056718" cy="1864886"/>
              </a:xfrm>
              <a:prstGeom prst="rect">
                <a:avLst/>
              </a:prstGeom>
              <a:noFill/>
            </p:spPr>
            <p:txBody>
              <a:bodyPr wrap="square" rtlCol="0">
                <a:spAutoFit/>
              </a:bodyPr>
              <a:lstStyle/>
              <a:p>
                <a:pPr>
                  <a:lnSpc>
                    <a:spcPct val="130000"/>
                  </a:lnSpc>
                </a:pPr>
                <a:r>
                  <a:rPr lang="tr-TR" altLang="zh-CN" sz="1400" b="1" u="sng" dirty="0" smtClean="0">
                    <a:solidFill>
                      <a:srgbClr val="0070C0"/>
                    </a:solidFill>
                    <a:latin typeface="微软雅黑" pitchFamily="34" charset="-122"/>
                    <a:ea typeface="微软雅黑" pitchFamily="34" charset="-122"/>
                  </a:rPr>
                  <a:t>NOT: </a:t>
                </a:r>
                <a:r>
                  <a:rPr lang="tr-TR" altLang="zh-CN" sz="1400" dirty="0" smtClean="0">
                    <a:latin typeface="微软雅黑" pitchFamily="34" charset="-122"/>
                    <a:ea typeface="微软雅黑" pitchFamily="34" charset="-122"/>
                  </a:rPr>
                  <a:t>SINIF VELİ TOPLANTI SAATLERİNİ VE OKULA UYUM  SINIF ÖĞRETMENLERİ DUYURACAKTIR.</a:t>
                </a:r>
                <a:r>
                  <a:rPr lang="tr-TR" altLang="zh-CN" sz="1400" b="1" u="sng" dirty="0" smtClean="0">
                    <a:solidFill>
                      <a:srgbClr val="0070C0"/>
                    </a:solidFill>
                    <a:latin typeface="微软雅黑" pitchFamily="34" charset="-122"/>
                    <a:ea typeface="微软雅黑" pitchFamily="34" charset="-122"/>
                  </a:rPr>
                  <a:t> </a:t>
                </a:r>
                <a:endParaRPr lang="zh-CN" altLang="en-US" sz="1400" b="1" u="sng" dirty="0">
                  <a:solidFill>
                    <a:srgbClr val="0070C0"/>
                  </a:solidFill>
                  <a:latin typeface="微软雅黑" pitchFamily="34" charset="-122"/>
                  <a:ea typeface="微软雅黑" pitchFamily="34" charset="-122"/>
                </a:endParaRPr>
              </a:p>
            </p:txBody>
          </p:sp>
          <p:sp>
            <p:nvSpPr>
              <p:cNvPr id="40" name="TextBox 39"/>
              <p:cNvSpPr txBox="1"/>
              <p:nvPr/>
            </p:nvSpPr>
            <p:spPr>
              <a:xfrm>
                <a:off x="5457918" y="1933820"/>
                <a:ext cx="3091769" cy="386035"/>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cxnSp>
            <p:nvCxnSpPr>
              <p:cNvPr id="41" name="直接连接符 40"/>
              <p:cNvCxnSpPr/>
              <p:nvPr/>
            </p:nvCxnSpPr>
            <p:spPr>
              <a:xfrm>
                <a:off x="4805271" y="1933820"/>
                <a:ext cx="4211960" cy="0"/>
              </a:xfrm>
              <a:prstGeom prst="line">
                <a:avLst/>
              </a:prstGeom>
              <a:noFill/>
              <a:ln w="38100" cap="flat" cmpd="sng" algn="ctr">
                <a:solidFill>
                  <a:srgbClr val="0070C0"/>
                </a:solidFill>
                <a:prstDash val="solid"/>
              </a:ln>
              <a:effectLst/>
            </p:spPr>
          </p:cxnSp>
        </p:grpSp>
      </p:grpSp>
      <p:sp>
        <p:nvSpPr>
          <p:cNvPr id="44" name="TextBox 43"/>
          <p:cNvSpPr txBox="1"/>
          <p:nvPr/>
        </p:nvSpPr>
        <p:spPr>
          <a:xfrm>
            <a:off x="535046" y="285732"/>
            <a:ext cx="2278188" cy="369332"/>
          </a:xfrm>
          <a:prstGeom prst="rect">
            <a:avLst/>
          </a:prstGeom>
          <a:noFill/>
        </p:spPr>
        <p:txBody>
          <a:bodyPr wrap="none" rtlCol="0">
            <a:spAutoFit/>
          </a:bodyPr>
          <a:lstStyle/>
          <a:p>
            <a:r>
              <a:rPr lang="tr-TR" altLang="zh-CN" b="1" dirty="0" smtClean="0">
                <a:solidFill>
                  <a:schemeClr val="accent6">
                    <a:lumMod val="75000"/>
                  </a:schemeClr>
                </a:solidFill>
                <a:latin typeface="微软雅黑" pitchFamily="34" charset="-122"/>
                <a:ea typeface="微软雅黑" pitchFamily="34" charset="-122"/>
              </a:rPr>
              <a:t>02-06 </a:t>
            </a:r>
            <a:r>
              <a:rPr lang="tr-TR" altLang="zh-CN" b="1" dirty="0" smtClean="0">
                <a:solidFill>
                  <a:schemeClr val="accent6">
                    <a:lumMod val="75000"/>
                  </a:schemeClr>
                </a:solidFill>
                <a:latin typeface="微软雅黑" pitchFamily="34" charset="-122"/>
                <a:ea typeface="微软雅黑" pitchFamily="34" charset="-122"/>
              </a:rPr>
              <a:t>EYLÜL </a:t>
            </a:r>
            <a:r>
              <a:rPr lang="tr-TR" altLang="zh-CN" b="1" dirty="0" smtClean="0">
                <a:solidFill>
                  <a:schemeClr val="accent6">
                    <a:lumMod val="75000"/>
                  </a:schemeClr>
                </a:solidFill>
                <a:latin typeface="微软雅黑" pitchFamily="34" charset="-122"/>
                <a:ea typeface="微软雅黑" pitchFamily="34" charset="-122"/>
              </a:rPr>
              <a:t>2024</a:t>
            </a:r>
            <a:endParaRPr lang="zh-CN" altLang="en-US" b="1" dirty="0">
              <a:solidFill>
                <a:schemeClr val="accent6">
                  <a:lumMod val="75000"/>
                </a:schemeClr>
              </a:solidFill>
              <a:latin typeface="微软雅黑" pitchFamily="34" charset="-122"/>
              <a:ea typeface="微软雅黑" pitchFamily="34" charset="-122"/>
            </a:endParaRPr>
          </a:p>
        </p:txBody>
      </p:sp>
      <p:sp>
        <p:nvSpPr>
          <p:cNvPr id="45" name="右箭头 44"/>
          <p:cNvSpPr/>
          <p:nvPr/>
        </p:nvSpPr>
        <p:spPr>
          <a:xfrm>
            <a:off x="-32" y="107138"/>
            <a:ext cx="500066" cy="750099"/>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46" name="Resim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2299" y="80904"/>
            <a:ext cx="1455329" cy="184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chemeClr val="accent6">
                    <a:lumMod val="75000"/>
                  </a:schemeClr>
                </a:solidFill>
              </a:rPr>
              <a:t>OKULA UYUMDA VELİLERE ÖNERİLER</a:t>
            </a:r>
            <a:endParaRPr lang="tr-TR" dirty="0">
              <a:solidFill>
                <a:schemeClr val="accent6">
                  <a:lumMod val="75000"/>
                </a:schemeClr>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33500"/>
            <a:ext cx="8964488" cy="4620344"/>
          </a:xfrm>
        </p:spPr>
      </p:pic>
      <p:sp>
        <p:nvSpPr>
          <p:cNvPr id="3" name="Metin kutusu 2"/>
          <p:cNvSpPr txBox="1"/>
          <p:nvPr/>
        </p:nvSpPr>
        <p:spPr>
          <a:xfrm>
            <a:off x="827584" y="1181365"/>
            <a:ext cx="7344816" cy="4585871"/>
          </a:xfrm>
          <a:prstGeom prst="rect">
            <a:avLst/>
          </a:prstGeom>
          <a:noFill/>
        </p:spPr>
        <p:txBody>
          <a:bodyPr wrap="square" rtlCol="0">
            <a:spAutoFit/>
          </a:bodyPr>
          <a:lstStyle/>
          <a:p>
            <a:pPr marL="171450" indent="-171450">
              <a:buFont typeface="Arial" panose="020B0604020202020204" pitchFamily="34" charset="0"/>
              <a:buChar char="•"/>
            </a:pPr>
            <a:r>
              <a:rPr lang="tr-TR" sz="2000" dirty="0"/>
              <a:t>Ayrılırken onun göz hizasına eğilerek ‘hoşça kal’ </a:t>
            </a:r>
            <a:r>
              <a:rPr lang="tr-TR" sz="2000" dirty="0" err="1"/>
              <a:t>diyip</a:t>
            </a:r>
            <a:r>
              <a:rPr lang="tr-TR" sz="2000" dirty="0"/>
              <a:t>, ne kadar süre sonra onu alacağınızı söyleyin ve öperek ayrılın. Uzayan ikna çalışmaları, şartlı cümleler veya yalan vaatler uyum sürecini zorlaştırır. Kararlı </a:t>
            </a:r>
            <a:r>
              <a:rPr lang="tr-TR" sz="2000" dirty="0" smtClean="0"/>
              <a:t>olunmalıdır. </a:t>
            </a:r>
            <a:r>
              <a:rPr lang="tr-TR" sz="2000" dirty="0"/>
              <a:t>Bu size güven duymasını sağlayacaktır. </a:t>
            </a:r>
            <a:endParaRPr lang="tr-TR" sz="2000" dirty="0" smtClean="0"/>
          </a:p>
          <a:p>
            <a:endParaRPr lang="tr-TR" sz="2000" dirty="0" smtClean="0"/>
          </a:p>
          <a:p>
            <a:pPr marL="171450" indent="-171450">
              <a:buFont typeface="Arial" panose="020B0604020202020204" pitchFamily="34" charset="0"/>
              <a:buChar char="•"/>
            </a:pPr>
            <a:r>
              <a:rPr lang="tr-TR" sz="2000" dirty="0" smtClean="0"/>
              <a:t>Çocuğunuz </a:t>
            </a:r>
            <a:r>
              <a:rPr lang="tr-TR" sz="2000" dirty="0"/>
              <a:t>sizi okul ortamında tedirgin görürse onun da tedirgin olması kaçınılmaz olur. Evden çıkarken aynaya bakın ve olumlu bir yüz ifadesi takınarak çocuğunuzu okula getirin, öğretmeni ile gülümseyerek konuşun. Sizler gibi bir çok velinin de aynı durumda olduğunu unutmayın ve öğretmenin söylediklerine uymaya çalışın. </a:t>
            </a:r>
            <a:endParaRPr lang="tr-TR" sz="2000" dirty="0" smtClean="0"/>
          </a:p>
          <a:p>
            <a:endParaRPr lang="tr-TR" sz="2000" dirty="0" smtClean="0"/>
          </a:p>
          <a:p>
            <a:pPr marL="171450" indent="-171450">
              <a:buFont typeface="Arial" panose="020B0604020202020204" pitchFamily="34" charset="0"/>
              <a:buChar char="•"/>
            </a:pPr>
            <a:r>
              <a:rPr lang="tr-TR" sz="2000" dirty="0"/>
              <a:t>İlk haftalarda bazı davranış değişiklikleri olabilir (asilik, hırçınlık, aşırı duygusallık </a:t>
            </a:r>
            <a:r>
              <a:rPr lang="tr-TR" sz="2000" dirty="0" err="1"/>
              <a:t>vb</a:t>
            </a:r>
            <a:r>
              <a:rPr lang="tr-TR" sz="2000" dirty="0"/>
              <a:t> …)bu davranışları etiketlemeyin; geçicidir. </a:t>
            </a:r>
            <a:endParaRPr lang="tr-TR" sz="2000" dirty="0" smtClean="0"/>
          </a:p>
          <a:p>
            <a:pPr marL="171450" indent="-171450">
              <a:buFont typeface="Arial" panose="020B0604020202020204" pitchFamily="34" charset="0"/>
              <a:buChar char="•"/>
            </a:pPr>
            <a:endParaRPr lang="tr-TR" sz="1200"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334464"/>
            <a:ext cx="1296145" cy="1706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72984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chemeClr val="accent6">
                    <a:lumMod val="75000"/>
                  </a:schemeClr>
                </a:solidFill>
              </a:rPr>
              <a:t>OKULA UYUMDA VELİLERE ÖNERİLER</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33500"/>
            <a:ext cx="9144000" cy="4381500"/>
          </a:xfrm>
        </p:spPr>
      </p:pic>
      <p:sp>
        <p:nvSpPr>
          <p:cNvPr id="3" name="Metin kutusu 2"/>
          <p:cNvSpPr txBox="1"/>
          <p:nvPr/>
        </p:nvSpPr>
        <p:spPr>
          <a:xfrm>
            <a:off x="683568" y="1705372"/>
            <a:ext cx="6984776" cy="2800767"/>
          </a:xfrm>
          <a:prstGeom prst="rect">
            <a:avLst/>
          </a:prstGeom>
          <a:noFill/>
        </p:spPr>
        <p:txBody>
          <a:bodyPr wrap="square" rtlCol="0">
            <a:spAutoFit/>
          </a:bodyPr>
          <a:lstStyle/>
          <a:p>
            <a:pPr marL="285750" indent="-285750">
              <a:buFont typeface="Arial" panose="020B0604020202020204" pitchFamily="34" charset="0"/>
              <a:buChar char="•"/>
            </a:pPr>
            <a:r>
              <a:rPr lang="tr-TR" sz="1600" dirty="0"/>
              <a:t>Çocuğunuzu kucaklayarak değil elinden tutup yürüterek okula girin, özgüveni için bu gereklidir. </a:t>
            </a:r>
            <a:endParaRPr lang="tr-TR" sz="1600" dirty="0" smtClean="0"/>
          </a:p>
          <a:p>
            <a:pPr marL="285750" indent="-285750">
              <a:buFont typeface="Arial" panose="020B0604020202020204" pitchFamily="34" charset="0"/>
              <a:buChar char="•"/>
            </a:pPr>
            <a:r>
              <a:rPr lang="tr-TR" sz="1600" dirty="0" smtClean="0"/>
              <a:t>Uyumun </a:t>
            </a:r>
            <a:r>
              <a:rPr lang="tr-TR" sz="1600" dirty="0"/>
              <a:t>sürecinin kolaylaşması için yanına sevdiği bir oyuncağını götürmesi için verebilirsiniz </a:t>
            </a:r>
            <a:r>
              <a:rPr lang="tr-TR" sz="1600" dirty="0" smtClean="0"/>
              <a:t>.</a:t>
            </a:r>
          </a:p>
          <a:p>
            <a:pPr marL="285750" indent="-285750">
              <a:buFont typeface="Arial" panose="020B0604020202020204" pitchFamily="34" charset="0"/>
              <a:buChar char="•"/>
            </a:pPr>
            <a:r>
              <a:rPr lang="tr-TR" sz="1600" dirty="0" smtClean="0"/>
              <a:t>Yine </a:t>
            </a:r>
            <a:r>
              <a:rPr lang="tr-TR" sz="1600" dirty="0"/>
              <a:t>bu uyum aşamasında çocuğunuzu vaktinde okula getirin ki sınıf içinde yapılan merhabalaşma gibi sosyal diyalogları kaçırmasın</a:t>
            </a:r>
            <a:r>
              <a:rPr lang="tr-TR" sz="1600" dirty="0" smtClean="0"/>
              <a:t>.</a:t>
            </a:r>
          </a:p>
          <a:p>
            <a:pPr marL="285750" indent="-285750">
              <a:buFont typeface="Arial" panose="020B0604020202020204" pitchFamily="34" charset="0"/>
              <a:buChar char="•"/>
            </a:pPr>
            <a:r>
              <a:rPr lang="tr-TR" sz="1600" dirty="0" smtClean="0"/>
              <a:t> </a:t>
            </a:r>
            <a:r>
              <a:rPr lang="tr-TR" sz="1600" dirty="0"/>
              <a:t>Çocuğunuza asla yalan söylemeyin!!! Uyum sorunları hafta başından hafta sonuna doğru aşağı ivme gösterecektir. Ancak hafta sonundan sonra bu ivme tepe yapabilir. </a:t>
            </a:r>
            <a:endParaRPr lang="tr-TR" sz="1600" dirty="0" smtClean="0"/>
          </a:p>
          <a:p>
            <a:pPr marL="285750" indent="-285750">
              <a:buFont typeface="Arial" panose="020B0604020202020204" pitchFamily="34" charset="0"/>
              <a:buChar char="•"/>
            </a:pPr>
            <a:r>
              <a:rPr lang="tr-TR" sz="1600" dirty="0" smtClean="0"/>
              <a:t>Bu </a:t>
            </a:r>
            <a:r>
              <a:rPr lang="tr-TR" sz="1600" dirty="0"/>
              <a:t>normal bir süreçtir. </a:t>
            </a:r>
            <a:r>
              <a:rPr lang="tr-TR" sz="1600" b="1" dirty="0">
                <a:solidFill>
                  <a:srgbClr val="002060"/>
                </a:solidFill>
              </a:rPr>
              <a:t>SABIR -SAKİNLİK -KARARLILIK </a:t>
            </a:r>
            <a:r>
              <a:rPr lang="tr-TR" sz="1600" dirty="0"/>
              <a:t>bu süreci kısaltıcı faktörlerdir. Miniklerimizle güzel bir yıl geçirmek dileğiyle….</a:t>
            </a:r>
            <a:endParaRPr lang="tr-TR" sz="1600" b="1"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597" y="1057300"/>
            <a:ext cx="1282406"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8922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3755452" y="652512"/>
            <a:ext cx="5245704" cy="4633881"/>
            <a:chOff x="3608799" y="223883"/>
            <a:chExt cx="6552728" cy="5788463"/>
          </a:xfrm>
        </p:grpSpPr>
        <p:sp>
          <p:nvSpPr>
            <p:cNvPr id="2" name="空心弧 1"/>
            <p:cNvSpPr/>
            <p:nvPr/>
          </p:nvSpPr>
          <p:spPr>
            <a:xfrm>
              <a:off x="4170127" y="223883"/>
              <a:ext cx="2906913" cy="2906913"/>
            </a:xfrm>
            <a:prstGeom prst="blockArc">
              <a:avLst>
                <a:gd name="adj1" fmla="val 4469103"/>
                <a:gd name="adj2" fmla="val 21246848"/>
                <a:gd name="adj3" fmla="val 4136"/>
              </a:avLst>
            </a:prstGeom>
            <a:solidFill>
              <a:srgbClr val="4BACC6">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3" name="空心弧 2"/>
            <p:cNvSpPr/>
            <p:nvPr/>
          </p:nvSpPr>
          <p:spPr>
            <a:xfrm rot="4802168" flipH="1">
              <a:off x="6789964" y="970925"/>
              <a:ext cx="2906913" cy="2906913"/>
            </a:xfrm>
            <a:prstGeom prst="blockArc">
              <a:avLst>
                <a:gd name="adj1" fmla="val 3459353"/>
                <a:gd name="adj2" fmla="val 21246848"/>
                <a:gd name="adj3" fmla="val 4136"/>
              </a:avLst>
            </a:prstGeom>
            <a:solidFill>
              <a:srgbClr val="00B0F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4" name="空心弧 3"/>
            <p:cNvSpPr/>
            <p:nvPr/>
          </p:nvSpPr>
          <p:spPr>
            <a:xfrm rot="5692655" flipH="1">
              <a:off x="4656682" y="2815803"/>
              <a:ext cx="2906913" cy="2906913"/>
            </a:xfrm>
            <a:prstGeom prst="blockArc">
              <a:avLst>
                <a:gd name="adj1" fmla="val 3459353"/>
                <a:gd name="adj2" fmla="val 21246848"/>
                <a:gd name="adj3" fmla="val 4136"/>
              </a:avLst>
            </a:prstGeom>
            <a:solidFill>
              <a:srgbClr val="9BBB59">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5" name="椭圆 4"/>
            <p:cNvSpPr/>
            <p:nvPr/>
          </p:nvSpPr>
          <p:spPr>
            <a:xfrm>
              <a:off x="3608799" y="597905"/>
              <a:ext cx="1219028" cy="1193632"/>
            </a:xfrm>
            <a:prstGeom prst="ellipse">
              <a:avLst/>
            </a:prstGeom>
            <a:solidFill>
              <a:srgbClr val="4BACC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6" name="椭圆 5"/>
            <p:cNvSpPr/>
            <p:nvPr/>
          </p:nvSpPr>
          <p:spPr>
            <a:xfrm>
              <a:off x="8942499" y="2424381"/>
              <a:ext cx="1219028" cy="1193632"/>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7" name="椭圆 6"/>
            <p:cNvSpPr/>
            <p:nvPr/>
          </p:nvSpPr>
          <p:spPr>
            <a:xfrm>
              <a:off x="6135307" y="4818714"/>
              <a:ext cx="1219028" cy="1193632"/>
            </a:xfrm>
            <a:prstGeom prst="ellipse">
              <a:avLst/>
            </a:prstGeom>
            <a:solidFill>
              <a:srgbClr val="9BBB59">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8" name="TextBox 7"/>
            <p:cNvSpPr txBox="1"/>
            <p:nvPr/>
          </p:nvSpPr>
          <p:spPr>
            <a:xfrm>
              <a:off x="4829907" y="894923"/>
              <a:ext cx="1788245" cy="656630"/>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tr-TR" altLang="zh-CN" sz="2400" b="1" i="0" u="none" strike="noStrike" kern="0" cap="none" spc="0" normalizeH="0" baseline="0" noProof="0" dirty="0" smtClean="0">
                  <a:ln>
                    <a:noFill/>
                  </a:ln>
                  <a:solidFill>
                    <a:sysClr val="windowText" lastClr="000000">
                      <a:lumMod val="65000"/>
                      <a:lumOff val="35000"/>
                    </a:sysClr>
                  </a:solidFill>
                  <a:effectLst/>
                  <a:uLnTx/>
                  <a:uFillTx/>
                  <a:latin typeface="微软雅黑" pitchFamily="34" charset="-122"/>
                  <a:ea typeface="微软雅黑" pitchFamily="34" charset="-122"/>
                </a:rPr>
                <a:t>SABIR</a:t>
              </a:r>
              <a:endParaRPr kumimoji="0" lang="en-US" altLang="zh-CN" sz="2400"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sp>
          <p:nvSpPr>
            <p:cNvPr id="9" name="TextBox 8"/>
            <p:cNvSpPr txBox="1"/>
            <p:nvPr/>
          </p:nvSpPr>
          <p:spPr>
            <a:xfrm>
              <a:off x="7293161" y="1612758"/>
              <a:ext cx="1788245" cy="56644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lang="tr-TR" altLang="zh-CN" sz="2000" b="1" kern="0" dirty="0" smtClean="0">
                  <a:solidFill>
                    <a:sysClr val="windowText" lastClr="000000">
                      <a:lumMod val="65000"/>
                      <a:lumOff val="35000"/>
                    </a:sysClr>
                  </a:solidFill>
                  <a:latin typeface="微软雅黑" pitchFamily="34" charset="-122"/>
                  <a:ea typeface="微软雅黑" pitchFamily="34" charset="-122"/>
                </a:rPr>
                <a:t>SAKİNLİK</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sp>
          <p:nvSpPr>
            <p:cNvPr id="10" name="TextBox 9"/>
            <p:cNvSpPr txBox="1"/>
            <p:nvPr/>
          </p:nvSpPr>
          <p:spPr>
            <a:xfrm>
              <a:off x="5120967" y="3448534"/>
              <a:ext cx="1788245" cy="476253"/>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lang="tr-TR" altLang="zh-CN" sz="1600" b="1" kern="0" dirty="0" smtClean="0">
                  <a:solidFill>
                    <a:sysClr val="windowText" lastClr="000000">
                      <a:lumMod val="65000"/>
                      <a:lumOff val="35000"/>
                    </a:sysClr>
                  </a:solidFill>
                  <a:latin typeface="微软雅黑" pitchFamily="34" charset="-122"/>
                  <a:ea typeface="微软雅黑" pitchFamily="34" charset="-122"/>
                </a:rPr>
                <a:t>KARARLILIK</a:t>
              </a:r>
              <a:endParaRPr kumimoji="0" lang="en-US" altLang="zh-CN" sz="1600"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grpSp>
      <p:sp>
        <p:nvSpPr>
          <p:cNvPr id="14" name="TextBox 13"/>
          <p:cNvSpPr txBox="1"/>
          <p:nvPr/>
        </p:nvSpPr>
        <p:spPr>
          <a:xfrm>
            <a:off x="535046" y="285732"/>
            <a:ext cx="4550092" cy="369332"/>
          </a:xfrm>
          <a:prstGeom prst="rect">
            <a:avLst/>
          </a:prstGeom>
          <a:noFill/>
        </p:spPr>
        <p:txBody>
          <a:bodyPr wrap="none" rtlCol="0">
            <a:spAutoFit/>
          </a:bodyPr>
          <a:lstStyle/>
          <a:p>
            <a:r>
              <a:rPr lang="tr-TR" altLang="zh-CN" b="1" dirty="0" smtClean="0">
                <a:solidFill>
                  <a:schemeClr val="accent6">
                    <a:lumMod val="75000"/>
                  </a:schemeClr>
                </a:solidFill>
                <a:latin typeface="微软雅黑" pitchFamily="34" charset="-122"/>
                <a:ea typeface="微软雅黑" pitchFamily="34" charset="-122"/>
              </a:rPr>
              <a:t>OKULA UYUMDA VELİLERE ÖNERİLER</a:t>
            </a:r>
            <a:endParaRPr lang="zh-CN" altLang="en-US" b="1" dirty="0">
              <a:solidFill>
                <a:schemeClr val="accent6">
                  <a:lumMod val="75000"/>
                </a:schemeClr>
              </a:solidFill>
              <a:latin typeface="微软雅黑" pitchFamily="34" charset="-122"/>
              <a:ea typeface="微软雅黑" pitchFamily="34" charset="-122"/>
            </a:endParaRPr>
          </a:p>
        </p:txBody>
      </p:sp>
      <p:sp>
        <p:nvSpPr>
          <p:cNvPr id="15" name="右箭头 14"/>
          <p:cNvSpPr/>
          <p:nvPr/>
        </p:nvSpPr>
        <p:spPr>
          <a:xfrm>
            <a:off x="-32" y="107138"/>
            <a:ext cx="500066" cy="750099"/>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1" name="5-Nokta Yıldız 10"/>
          <p:cNvSpPr/>
          <p:nvPr/>
        </p:nvSpPr>
        <p:spPr>
          <a:xfrm>
            <a:off x="3838934" y="1123464"/>
            <a:ext cx="761183" cy="640894"/>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5-Nokta Yıldız 15"/>
          <p:cNvSpPr/>
          <p:nvPr/>
        </p:nvSpPr>
        <p:spPr>
          <a:xfrm>
            <a:off x="8165199" y="2571419"/>
            <a:ext cx="761183" cy="640894"/>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5-Nokta Yıldız 16"/>
          <p:cNvSpPr/>
          <p:nvPr/>
        </p:nvSpPr>
        <p:spPr>
          <a:xfrm>
            <a:off x="5885363" y="4477483"/>
            <a:ext cx="761183" cy="640894"/>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105" y="3978810"/>
            <a:ext cx="1282406"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520" y="1333500"/>
            <a:ext cx="9577064" cy="4381500"/>
          </a:xfrm>
        </p:spPr>
      </p:pic>
      <p:sp>
        <p:nvSpPr>
          <p:cNvPr id="2" name="Unvan 1"/>
          <p:cNvSpPr>
            <a:spLocks noGrp="1"/>
          </p:cNvSpPr>
          <p:nvPr>
            <p:ph type="title"/>
          </p:nvPr>
        </p:nvSpPr>
        <p:spPr/>
        <p:txBody>
          <a:bodyPr/>
          <a:lstStyle/>
          <a:p>
            <a:r>
              <a:rPr lang="tr-TR" dirty="0" smtClean="0">
                <a:solidFill>
                  <a:srgbClr val="C00000"/>
                </a:solidFill>
              </a:rPr>
              <a:t>ALMİNA ANAOKULU</a:t>
            </a:r>
            <a:endParaRPr lang="tr-TR" dirty="0">
              <a:solidFill>
                <a:srgbClr val="C00000"/>
              </a:solidFill>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333500"/>
            <a:ext cx="3816424" cy="2748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5913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TotalTime>
  <Words>335</Words>
  <Application>Microsoft Office PowerPoint</Application>
  <PresentationFormat>Ekran Gösterisi (16:10)</PresentationFormat>
  <Paragraphs>58</Paragraphs>
  <Slides>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vt:i4>
      </vt:variant>
    </vt:vector>
  </HeadingPairs>
  <TitlesOfParts>
    <vt:vector size="15" baseType="lpstr">
      <vt:lpstr>微软雅黑</vt:lpstr>
      <vt:lpstr>宋体</vt:lpstr>
      <vt:lpstr>Arial</vt:lpstr>
      <vt:lpstr>Calibri</vt:lpstr>
      <vt:lpstr>Times New Roman</vt:lpstr>
      <vt:lpstr>Verdana</vt:lpstr>
      <vt:lpstr>Wingdings</vt:lpstr>
      <vt:lpstr>Office 主题</vt:lpstr>
      <vt:lpstr>PowerPoint Sunusu</vt:lpstr>
      <vt:lpstr>PowerPoint Sunusu</vt:lpstr>
      <vt:lpstr>PowerPoint Sunusu</vt:lpstr>
      <vt:lpstr>OKULA UYUMDA VELİLERE ÖNERİLER</vt:lpstr>
      <vt:lpstr>OKULA UYUMDA VELİLERE ÖNERİLER</vt:lpstr>
      <vt:lpstr>PowerPoint Sunusu</vt:lpstr>
      <vt:lpstr>ALMİNA ANAOKULU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lidan</dc:creator>
  <cp:lastModifiedBy>ata</cp:lastModifiedBy>
  <cp:revision>30</cp:revision>
  <dcterms:created xsi:type="dcterms:W3CDTF">2013-11-01T05:38:43Z</dcterms:created>
  <dcterms:modified xsi:type="dcterms:W3CDTF">2024-08-31T22:44:40Z</dcterms:modified>
</cp:coreProperties>
</file>